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78" r:id="rId5"/>
    <p:sldId id="279" r:id="rId6"/>
    <p:sldId id="309" r:id="rId7"/>
    <p:sldId id="491" r:id="rId8"/>
    <p:sldId id="325" r:id="rId9"/>
    <p:sldId id="494" r:id="rId10"/>
    <p:sldId id="321" r:id="rId11"/>
    <p:sldId id="490" r:id="rId12"/>
    <p:sldId id="493" r:id="rId13"/>
    <p:sldId id="328" r:id="rId14"/>
    <p:sldId id="320" r:id="rId15"/>
    <p:sldId id="327" r:id="rId16"/>
    <p:sldId id="492" r:id="rId17"/>
    <p:sldId id="332" r:id="rId18"/>
    <p:sldId id="331" r:id="rId19"/>
  </p:sldIdLst>
  <p:sldSz cx="12192000" cy="6858000"/>
  <p:notesSz cx="6888163" cy="10018713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1" autoAdjust="0"/>
    <p:restoredTop sz="94619" autoAdjust="0"/>
  </p:normalViewPr>
  <p:slideViewPr>
    <p:cSldViewPr snapToGrid="0">
      <p:cViewPr varScale="1">
        <p:scale>
          <a:sx n="109" d="100"/>
          <a:sy n="109" d="100"/>
        </p:scale>
        <p:origin x="6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23/01/2025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8BC60-B61F-08B3-FA07-335259491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B05FCBD-4633-3C0A-B2FA-8219C78F4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8D1A4A68-D690-5DF5-A0D6-9E2F42ACD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1ECE900-244B-202A-22A8-0E6F2521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10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6890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B7A38-9CE1-901B-3E56-401F9AB19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D4E2744-6789-147A-BF77-4AA3DE0F7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AF86BE5C-76FF-9F66-ED31-C3CBFE803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8DF74FC5-9147-93E8-5DD6-7F1B88C3C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11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2945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B7A38-9CE1-901B-3E56-401F9AB19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D4E2744-6789-147A-BF77-4AA3DE0F7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AF86BE5C-76FF-9F66-ED31-C3CBFE803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8DF74FC5-9147-93E8-5DD6-7F1B88C3C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12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769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AF4E7-64D9-0AF2-CCFD-005BEC95F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159571-ED49-3BE4-EEE9-E378A4041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4F4061F6-23B9-6284-1370-8435F5C1A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375695D-6935-1702-BBFD-FD5711982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13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6347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14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6861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15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124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2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3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400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5FCF1-5BD4-CFA1-D7B5-849D6FC9E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5D75ACE-8E39-3D39-CDE4-1011D0911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16096C16-BED2-474C-88A0-5F9DEBA20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07E6463F-2D1A-E8E5-7CF0-B59945976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4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815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5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7831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26267-8A69-CF06-CA8F-8E95D8B5E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D735B58-2C53-E0D1-1484-F5A841D09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C24A86D0-AFBC-DBBC-C9A7-BEC924F7B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46E984EE-BD1F-A206-0398-D234E8734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6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058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8BC60-B61F-08B3-FA07-335259491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B05FCBD-4633-3C0A-B2FA-8219C78F4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8D1A4A68-D690-5DF5-A0D6-9E2F42ACD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1ECE900-244B-202A-22A8-0E6F2521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7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422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8BC60-B61F-08B3-FA07-335259491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B05FCBD-4633-3C0A-B2FA-8219C78F4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8D1A4A68-D690-5DF5-A0D6-9E2F42ACD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1ECE900-244B-202A-22A8-0E6F25217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8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007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BEDC0-CFCF-6EB9-35B5-248326B32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021F3E-9894-1E37-9A33-488698BCA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122FF75C-203E-4D4E-B54A-C38B6F619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55637E29-02E3-9486-4F44-E5B8E80B8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24367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24367">
                <a:defRPr/>
              </a:pPr>
              <a:t>9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333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C7952-479D-4D4B-8F19-C6026F510D9E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58912-430E-46D1-BA95-7CF218A879F9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604E1-623C-4365-B688-201238FB20C0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DFC75-E87D-46C2-9102-15C11F0259DB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54EC6-1219-49EE-8B80-3C24DE8E5A44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DCC15-8F35-48A3-948F-896E04D77AE9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6F276-4198-468B-A622-B7B7E3766911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9175-B10B-4641-995C-12E45A3F36CD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CEA549-D5CD-4EAF-92DD-F120BAE2B00B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D2F8E-7231-4034-8D2D-3DE6DA3442B3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704EA-5CB1-494A-9524-E0FAE6BBE6C4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42E49-C804-4EEC-9941-A438EC0B005D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B7135-DC88-46C5-8577-B4652D9D518F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BDDAF-5FB4-4645-B812-33656A6F2B85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3182DB-EE2B-4FEC-B9F5-C787A05118D2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23/01/2025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4893" y="-134224"/>
            <a:ext cx="12192001" cy="6857990"/>
          </a:xfrm>
          <a:prstGeom prst="rect">
            <a:avLst/>
          </a:prstGeom>
        </p:spPr>
      </p:pic>
      <p:sp useBgFill="1">
        <p:nvSpPr>
          <p:cNvPr id="103" name="Forma libre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es-ES" sz="3200" dirty="0"/>
              <a:t>ASAMBLEA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661" y="4874003"/>
            <a:ext cx="2234376" cy="310473"/>
          </a:xfrm>
        </p:spPr>
        <p:txBody>
          <a:bodyPr rtlCol="0">
            <a:normAutofit/>
          </a:bodyPr>
          <a:lstStyle/>
          <a:p>
            <a:pPr algn="l" rtl="0"/>
            <a:r>
              <a:rPr lang="es-ES" sz="1000" dirty="0"/>
              <a:t>        Barcelona, 30 de enero 2025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719408-B122-1FAE-0EA9-72D9D75B7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93" y="4303262"/>
            <a:ext cx="4231765" cy="24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5ACE3-E4A4-46C5-A344-92F3464FF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15DA38EC-DC55-EF7D-1349-DFBEA051D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2B284BC5-FFB1-B665-295B-DF35D01DF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3DEC23-7109-96D7-6715-2B217551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06" y="665648"/>
            <a:ext cx="5738070" cy="1136517"/>
          </a:xfrm>
        </p:spPr>
        <p:txBody>
          <a:bodyPr rtlCol="0" anchor="b"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  <a:effectLst/>
              </a:rPr>
              <a:t>ESTADISTICA-3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4735A214-B2D7-CF6F-A35D-4B50FB91F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424" y="5037680"/>
            <a:ext cx="1457478" cy="212478"/>
          </a:xfrm>
        </p:spPr>
        <p:txBody>
          <a:bodyPr rtlCol="0" anchor="t">
            <a:normAutofit fontScale="25000" lnSpcReduction="20000"/>
          </a:bodyPr>
          <a:lstStyle/>
          <a:p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rtl="0">
              <a:buNone/>
            </a:pPr>
            <a:endParaRPr lang="es-ES" sz="2400" dirty="0"/>
          </a:p>
        </p:txBody>
      </p:sp>
      <p:pic>
        <p:nvPicPr>
          <p:cNvPr id="14338" name="Picture 2" descr="Reale Seguros – Descuentos REAJ">
            <a:extLst>
              <a:ext uri="{FF2B5EF4-FFF2-40B4-BE49-F238E27FC236}">
                <a16:creationId xmlns:a16="http://schemas.microsoft.com/office/drawing/2014/main" id="{C185D1AB-0426-2239-A666-8331F399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8" y="542676"/>
            <a:ext cx="2288959" cy="171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E6BBBF3-18F8-9674-0DD3-8D8459700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60038"/>
              </p:ext>
            </p:extLst>
          </p:nvPr>
        </p:nvGraphicFramePr>
        <p:xfrm>
          <a:off x="147711" y="3523958"/>
          <a:ext cx="11823898" cy="1906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416">
                  <a:extLst>
                    <a:ext uri="{9D8B030D-6E8A-4147-A177-3AD203B41FA5}">
                      <a16:colId xmlns:a16="http://schemas.microsoft.com/office/drawing/2014/main" val="4224767053"/>
                    </a:ext>
                  </a:extLst>
                </a:gridCol>
                <a:gridCol w="1131416">
                  <a:extLst>
                    <a:ext uri="{9D8B030D-6E8A-4147-A177-3AD203B41FA5}">
                      <a16:colId xmlns:a16="http://schemas.microsoft.com/office/drawing/2014/main" val="68156440"/>
                    </a:ext>
                  </a:extLst>
                </a:gridCol>
                <a:gridCol w="1131416">
                  <a:extLst>
                    <a:ext uri="{9D8B030D-6E8A-4147-A177-3AD203B41FA5}">
                      <a16:colId xmlns:a16="http://schemas.microsoft.com/office/drawing/2014/main" val="2201750755"/>
                    </a:ext>
                  </a:extLst>
                </a:gridCol>
                <a:gridCol w="1131416">
                  <a:extLst>
                    <a:ext uri="{9D8B030D-6E8A-4147-A177-3AD203B41FA5}">
                      <a16:colId xmlns:a16="http://schemas.microsoft.com/office/drawing/2014/main" val="3490948488"/>
                    </a:ext>
                  </a:extLst>
                </a:gridCol>
                <a:gridCol w="1131416">
                  <a:extLst>
                    <a:ext uri="{9D8B030D-6E8A-4147-A177-3AD203B41FA5}">
                      <a16:colId xmlns:a16="http://schemas.microsoft.com/office/drawing/2014/main" val="4277595908"/>
                    </a:ext>
                  </a:extLst>
                </a:gridCol>
                <a:gridCol w="1408912">
                  <a:extLst>
                    <a:ext uri="{9D8B030D-6E8A-4147-A177-3AD203B41FA5}">
                      <a16:colId xmlns:a16="http://schemas.microsoft.com/office/drawing/2014/main" val="2143561287"/>
                    </a:ext>
                  </a:extLst>
                </a:gridCol>
                <a:gridCol w="1408912">
                  <a:extLst>
                    <a:ext uri="{9D8B030D-6E8A-4147-A177-3AD203B41FA5}">
                      <a16:colId xmlns:a16="http://schemas.microsoft.com/office/drawing/2014/main" val="1357333247"/>
                    </a:ext>
                  </a:extLst>
                </a:gridCol>
                <a:gridCol w="1940082">
                  <a:extLst>
                    <a:ext uri="{9D8B030D-6E8A-4147-A177-3AD203B41FA5}">
                      <a16:colId xmlns:a16="http://schemas.microsoft.com/office/drawing/2014/main" val="2806286016"/>
                    </a:ext>
                  </a:extLst>
                </a:gridCol>
                <a:gridCol w="1408912">
                  <a:extLst>
                    <a:ext uri="{9D8B030D-6E8A-4147-A177-3AD203B41FA5}">
                      <a16:colId xmlns:a16="http://schemas.microsoft.com/office/drawing/2014/main" val="2277813517"/>
                    </a:ext>
                  </a:extLst>
                </a:gridCol>
              </a:tblGrid>
              <a:tr h="291337"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PRIMAS CARTERA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CREC CARTERA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VENTAS ACUM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CREC VENTAS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% STRALIDAD DIC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STRALIDAD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% PRIMAS ANUL ACUM MISMO MES AÑO ANT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% PRIMAS ANUL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extLst>
                  <a:ext uri="{0D108BD9-81ED-4DB2-BD59-A6C34878D82A}">
                    <a16:rowId xmlns:a16="http://schemas.microsoft.com/office/drawing/2014/main" val="1127355982"/>
                  </a:ext>
                </a:extLst>
              </a:tr>
              <a:tr h="179427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Automoviles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3.108.501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6,75%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523.631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5,60%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  <a:highlight>
                            <a:srgbClr val="00FF00"/>
                          </a:highlight>
                        </a:rPr>
                        <a:t>1,77%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62,97%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18,76%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17,86%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extLst>
                  <a:ext uri="{0D108BD9-81ED-4DB2-BD59-A6C34878D82A}">
                    <a16:rowId xmlns:a16="http://schemas.microsoft.com/office/drawing/2014/main" val="1416288927"/>
                  </a:ext>
                </a:extLst>
              </a:tr>
              <a:tr h="179427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HOGAR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893.656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0,21%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61.003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-11,09%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58,27%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48,28%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12,46%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13,22%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extLst>
                  <a:ext uri="{0D108BD9-81ED-4DB2-BD59-A6C34878D82A}">
                    <a16:rowId xmlns:a16="http://schemas.microsoft.com/office/drawing/2014/main" val="1542659787"/>
                  </a:ext>
                </a:extLst>
              </a:tr>
              <a:tr h="179427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COMERCIO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282.402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2,47%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24.700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-49,92%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52,13%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37,08%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11,45%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11,03%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extLst>
                  <a:ext uri="{0D108BD9-81ED-4DB2-BD59-A6C34878D82A}">
                    <a16:rowId xmlns:a16="http://schemas.microsoft.com/office/drawing/2014/main" val="749742843"/>
                  </a:ext>
                </a:extLst>
              </a:tr>
              <a:tr h="179427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COMUNIDADES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562.139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1,41%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77.509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3,84%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85,62%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66,25%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17,67%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19,09%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extLst>
                  <a:ext uri="{0D108BD9-81ED-4DB2-BD59-A6C34878D82A}">
                    <a16:rowId xmlns:a16="http://schemas.microsoft.com/office/drawing/2014/main" val="3731382220"/>
                  </a:ext>
                </a:extLst>
              </a:tr>
              <a:tr h="179427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INDUSTRIAL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631.295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-0,42%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32.739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-37,20%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49,82%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16,91%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8,19%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15,00%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extLst>
                  <a:ext uri="{0D108BD9-81ED-4DB2-BD59-A6C34878D82A}">
                    <a16:rowId xmlns:a16="http://schemas.microsoft.com/office/drawing/2014/main" val="3720703182"/>
                  </a:ext>
                </a:extLst>
              </a:tr>
              <a:tr h="179427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ACCIDENTES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157.421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31,17%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104.809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15,51%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20,14%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11,35%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52,57%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40,02%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extLst>
                  <a:ext uri="{0D108BD9-81ED-4DB2-BD59-A6C34878D82A}">
                    <a16:rowId xmlns:a16="http://schemas.microsoft.com/office/drawing/2014/main" val="1689019933"/>
                  </a:ext>
                </a:extLst>
              </a:tr>
              <a:tr h="179427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R.CIVIL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248.810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35,69%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70.136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69,38%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  <a:highlight>
                            <a:srgbClr val="00FF00"/>
                          </a:highlight>
                        </a:rPr>
                        <a:t>5,60%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26,38%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8,35%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10,75%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extLst>
                  <a:ext uri="{0D108BD9-81ED-4DB2-BD59-A6C34878D82A}">
                    <a16:rowId xmlns:a16="http://schemas.microsoft.com/office/drawing/2014/main" val="3700402943"/>
                  </a:ext>
                </a:extLst>
              </a:tr>
              <a:tr h="179427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RESTO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9.187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-20,03%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3.445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600,72%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28,07%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55,12%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31,44%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18,34%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extLst>
                  <a:ext uri="{0D108BD9-81ED-4DB2-BD59-A6C34878D82A}">
                    <a16:rowId xmlns:a16="http://schemas.microsoft.com/office/drawing/2014/main" val="3367567982"/>
                  </a:ext>
                </a:extLst>
              </a:tr>
              <a:tr h="179427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TOTAL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 b="1" dirty="0">
                          <a:solidFill>
                            <a:srgbClr val="0070C0"/>
                          </a:solidFill>
                          <a:effectLst/>
                        </a:rPr>
                        <a:t>5.893.410</a:t>
                      </a:r>
                      <a:endParaRPr lang="es-ES" sz="1000" b="1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 b="1" dirty="0">
                          <a:solidFill>
                            <a:srgbClr val="0070C0"/>
                          </a:solidFill>
                          <a:effectLst/>
                        </a:rPr>
                        <a:t>5,57%</a:t>
                      </a:r>
                      <a:endParaRPr lang="es-ES" sz="1000" b="1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 b="1" dirty="0">
                          <a:solidFill>
                            <a:srgbClr val="0070C0"/>
                          </a:solidFill>
                          <a:effectLst/>
                        </a:rPr>
                        <a:t>897.972</a:t>
                      </a:r>
                      <a:endParaRPr lang="es-ES" sz="1000" b="1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 b="1" dirty="0">
                          <a:solidFill>
                            <a:srgbClr val="0070C0"/>
                          </a:solidFill>
                          <a:effectLst/>
                        </a:rPr>
                        <a:t>2,83%</a:t>
                      </a:r>
                      <a:endParaRPr lang="es-ES" sz="1000" b="1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 b="1" dirty="0">
                          <a:solidFill>
                            <a:srgbClr val="0070C0"/>
                          </a:solidFill>
                          <a:effectLst/>
                        </a:rPr>
                        <a:t>27,73%</a:t>
                      </a:r>
                      <a:endParaRPr lang="es-ES" sz="1000" b="1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 b="1" dirty="0">
                          <a:solidFill>
                            <a:srgbClr val="0070C0"/>
                          </a:solidFill>
                          <a:effectLst/>
                        </a:rPr>
                        <a:t>51,47%</a:t>
                      </a:r>
                      <a:endParaRPr lang="es-ES" sz="1000" b="1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 b="1" dirty="0">
                          <a:solidFill>
                            <a:srgbClr val="0070C0"/>
                          </a:solidFill>
                          <a:effectLst/>
                        </a:rPr>
                        <a:t>16,39%</a:t>
                      </a:r>
                      <a:endParaRPr lang="es-ES" sz="1000" b="1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 b="1" dirty="0">
                          <a:solidFill>
                            <a:srgbClr val="0070C0"/>
                          </a:solidFill>
                          <a:effectLst/>
                        </a:rPr>
                        <a:t>16,76%</a:t>
                      </a:r>
                      <a:endParaRPr lang="es-ES" sz="1000" b="1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501" marR="36501" marT="0" marB="0"/>
                </a:tc>
                <a:extLst>
                  <a:ext uri="{0D108BD9-81ED-4DB2-BD59-A6C34878D82A}">
                    <a16:rowId xmlns:a16="http://schemas.microsoft.com/office/drawing/2014/main" val="1780778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56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F58539-D544-F28A-1952-1159ACD0B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17DFAB71-5803-282D-877E-F8798BE1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5A65DE38-4E3F-A354-6BFE-FBFDA90A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6520A3-5955-5D92-19FC-57E75AB1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994" y="389464"/>
            <a:ext cx="6424518" cy="1136517"/>
          </a:xfrm>
        </p:spPr>
        <p:txBody>
          <a:bodyPr rtlCol="0" anchor="b">
            <a:normAutofit fontScale="90000"/>
          </a:bodyPr>
          <a:lstStyle/>
          <a:p>
            <a:r>
              <a:rPr lang="es-ES" sz="4000" dirty="0">
                <a:solidFill>
                  <a:schemeClr val="bg1"/>
                </a:solidFill>
                <a:effectLst/>
              </a:rPr>
              <a:t>ESTADISTICA ACUMULADA 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A93AE111-5BE0-9937-B85C-9963A9AD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424" y="5037680"/>
            <a:ext cx="1457478" cy="212478"/>
          </a:xfrm>
        </p:spPr>
        <p:txBody>
          <a:bodyPr rtlCol="0" anchor="t">
            <a:normAutofit fontScale="25000" lnSpcReduction="20000"/>
          </a:bodyPr>
          <a:lstStyle/>
          <a:p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rtl="0">
              <a:buNone/>
            </a:pPr>
            <a:endParaRPr lang="es-E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E0E1B05-008F-7095-C14A-73D4329BB072}"/>
              </a:ext>
            </a:extLst>
          </p:cNvPr>
          <p:cNvSpPr txBox="1"/>
          <p:nvPr/>
        </p:nvSpPr>
        <p:spPr>
          <a:xfrm>
            <a:off x="2739455" y="2255407"/>
            <a:ext cx="70536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EA790A-B312-4DFC-A840-873AFD729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332" y="531303"/>
            <a:ext cx="1281849" cy="1368924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4905011-B5FB-9063-AC2D-5C3670321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25289"/>
              </p:ext>
            </p:extLst>
          </p:nvPr>
        </p:nvGraphicFramePr>
        <p:xfrm>
          <a:off x="590842" y="1915444"/>
          <a:ext cx="10923564" cy="4717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753">
                  <a:extLst>
                    <a:ext uri="{9D8B030D-6E8A-4147-A177-3AD203B41FA5}">
                      <a16:colId xmlns:a16="http://schemas.microsoft.com/office/drawing/2014/main" val="3991054033"/>
                    </a:ext>
                  </a:extLst>
                </a:gridCol>
                <a:gridCol w="709684">
                  <a:extLst>
                    <a:ext uri="{9D8B030D-6E8A-4147-A177-3AD203B41FA5}">
                      <a16:colId xmlns:a16="http://schemas.microsoft.com/office/drawing/2014/main" val="3564400493"/>
                    </a:ext>
                  </a:extLst>
                </a:gridCol>
                <a:gridCol w="3089211">
                  <a:extLst>
                    <a:ext uri="{9D8B030D-6E8A-4147-A177-3AD203B41FA5}">
                      <a16:colId xmlns:a16="http://schemas.microsoft.com/office/drawing/2014/main" val="526524337"/>
                    </a:ext>
                  </a:extLst>
                </a:gridCol>
                <a:gridCol w="1043652">
                  <a:extLst>
                    <a:ext uri="{9D8B030D-6E8A-4147-A177-3AD203B41FA5}">
                      <a16:colId xmlns:a16="http://schemas.microsoft.com/office/drawing/2014/main" val="3724376137"/>
                    </a:ext>
                  </a:extLst>
                </a:gridCol>
                <a:gridCol w="848838">
                  <a:extLst>
                    <a:ext uri="{9D8B030D-6E8A-4147-A177-3AD203B41FA5}">
                      <a16:colId xmlns:a16="http://schemas.microsoft.com/office/drawing/2014/main" val="2614039418"/>
                    </a:ext>
                  </a:extLst>
                </a:gridCol>
                <a:gridCol w="848838">
                  <a:extLst>
                    <a:ext uri="{9D8B030D-6E8A-4147-A177-3AD203B41FA5}">
                      <a16:colId xmlns:a16="http://schemas.microsoft.com/office/drawing/2014/main" val="963956370"/>
                    </a:ext>
                  </a:extLst>
                </a:gridCol>
                <a:gridCol w="876667">
                  <a:extLst>
                    <a:ext uri="{9D8B030D-6E8A-4147-A177-3AD203B41FA5}">
                      <a16:colId xmlns:a16="http://schemas.microsoft.com/office/drawing/2014/main" val="1324833306"/>
                    </a:ext>
                  </a:extLst>
                </a:gridCol>
                <a:gridCol w="848838">
                  <a:extLst>
                    <a:ext uri="{9D8B030D-6E8A-4147-A177-3AD203B41FA5}">
                      <a16:colId xmlns:a16="http://schemas.microsoft.com/office/drawing/2014/main" val="2115281886"/>
                    </a:ext>
                  </a:extLst>
                </a:gridCol>
                <a:gridCol w="946245">
                  <a:extLst>
                    <a:ext uri="{9D8B030D-6E8A-4147-A177-3AD203B41FA5}">
                      <a16:colId xmlns:a16="http://schemas.microsoft.com/office/drawing/2014/main" val="1289595415"/>
                    </a:ext>
                  </a:extLst>
                </a:gridCol>
                <a:gridCol w="848838">
                  <a:extLst>
                    <a:ext uri="{9D8B030D-6E8A-4147-A177-3AD203B41FA5}">
                      <a16:colId xmlns:a16="http://schemas.microsoft.com/office/drawing/2014/main" val="3958694207"/>
                    </a:ext>
                  </a:extLst>
                </a:gridCol>
              </a:tblGrid>
              <a:tr h="318748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Convenio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Agente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Nombre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700" u="none" strike="noStrike">
                          <a:effectLst/>
                        </a:rPr>
                        <a:t>F.Neta Total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700" u="none" strike="noStrike">
                          <a:effectLst/>
                        </a:rPr>
                        <a:t>Total Anulaciones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700" u="none" strike="noStrike">
                          <a:effectLst/>
                        </a:rPr>
                        <a:t>F.Neta Producción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700" u="none" strike="noStrike">
                          <a:effectLst/>
                        </a:rPr>
                        <a:t>Anulacion Produccion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700" u="none" strike="noStrike">
                          <a:effectLst/>
                        </a:rPr>
                        <a:t>Total Cobro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700" u="none" strike="noStrike">
                          <a:effectLst/>
                        </a:rPr>
                        <a:t>Cobro Produccion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700" u="none" strike="noStrike">
                          <a:effectLst/>
                        </a:rPr>
                        <a:t>Pendiente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extLst>
                  <a:ext uri="{0D108BD9-81ED-4DB2-BD59-A6C34878D82A}">
                    <a16:rowId xmlns:a16="http://schemas.microsoft.com/office/drawing/2014/main" val="2936099956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200046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MASSAGUE ASSOCIATS S.CORRED.D'ASSEGUR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9.320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252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1.280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9.186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1.280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282421575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212507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GABINET PARERA S.L. CORREDORES SEGURO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4.704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575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3.847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5.279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3.847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719048399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213895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NOU TRES CORREDORIA D'ASSEGURANCES SL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1.468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499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1.468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499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683691880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214967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FIRST BROKER &amp; GAMEZ S.L.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64.920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8.345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13.421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350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65.590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14.546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3.342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712997656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215593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CRISJOAN CORREDURIA D'ASSEGURANCES SL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22.242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4.126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6.670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22.957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7.191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89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1344297633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216060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PALOL QUER CORRED.D'ASSEGURANCES S.L.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44.485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4.155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19.273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84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45.060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19.273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294149134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216166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BALTASAR MEDIADORES DE SEGUROS S.L.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95.151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17.584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24.662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1.371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97.030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25.757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-331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139179881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216190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ESTEVE CATALA CORR.D ASSEGURANCES S.L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5.281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497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878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5.462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878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-90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994148206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217555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JULIO SIURANA CORRED.D'ASSEG. S.L.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9.428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840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2.276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9.672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2.276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134093533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217918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SEGURLIFE L&amp;M 2010 CORRED.D'ASSEG.S.L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201.150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27.405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45.910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2.711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198.813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45.601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4.659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4095270926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218334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VERDAGUER ARPA NARCIS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4.734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513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1.815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242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4.782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1.863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175780384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218575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COBERTURA INTEGRAL DEL RIESGO S.L.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9.385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1.201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4.823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775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9.833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5.068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1192654842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218637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BORDES &amp; ISERN CORR D'ASSEG.S.L.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144.188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17.583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37.870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301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144.194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37.465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2.391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2279713486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219459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SEGURLIFE L&amp;M 2010 CORRED.D'ASSEG.S.L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28.664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3.985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4.930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28.664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4.930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158939524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234000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EIGHT BROKERS GROUP CORRED.SEGUROS SL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1.691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446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1.691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446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2303013283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240723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PALOL QUER CORRED.D'ASSEGURANCES S.L.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212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212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1847701531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4100078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VNL CORRED. D'ASSEGURANCES LASCORZ SL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17.459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839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5.094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17.085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5.094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116682358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4100562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ILERDENSE DE MEDIACION TRADING S.L.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1.416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465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1.554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465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029452321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4100582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JGL CORREDURIA D'ASSEGURANC. 2017 SLU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24.910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3.191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6.968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-132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24.587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6.968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-66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3917603214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4100639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ASAP RISK BROKERS CORREDURIA SEG. SL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51.894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3.259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10.824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243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51.932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10.824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319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1791647245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4440830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CENTRE DE PREVISIO I ESTUDI DEL RISC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25.680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2.501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4.173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25.660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4.173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2147855303"/>
                  </a:ext>
                </a:extLst>
              </a:tr>
              <a:tr h="191249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4441036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1880 VILA CORREDORIA ASSEGURANCES SL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6.300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2.692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6.300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2.692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1328634452"/>
                  </a:ext>
                </a:extLst>
              </a:tr>
              <a:tr h="191249"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Suma Total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774.683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97.438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198.817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5.964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777.012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201.136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10.431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5" marR="6275" marT="6275" marB="0" anchor="ctr"/>
                </a:tc>
                <a:extLst>
                  <a:ext uri="{0D108BD9-81ED-4DB2-BD59-A6C34878D82A}">
                    <a16:rowId xmlns:a16="http://schemas.microsoft.com/office/drawing/2014/main" val="253606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89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F58539-D544-F28A-1952-1159ACD0B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17DFAB71-5803-282D-877E-F8798BE1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5A65DE38-4E3F-A354-6BFE-FBFDA90A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6520A3-5955-5D92-19FC-57E75AB1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772" y="175158"/>
            <a:ext cx="6105050" cy="1136517"/>
          </a:xfrm>
        </p:spPr>
        <p:txBody>
          <a:bodyPr rtlCol="0" anchor="b"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  <a:effectLst/>
              </a:rPr>
              <a:t>ESTADISTICA Nov 2024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A93AE111-5BE0-9937-B85C-9963A9AD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424" y="5037680"/>
            <a:ext cx="1457478" cy="212478"/>
          </a:xfrm>
        </p:spPr>
        <p:txBody>
          <a:bodyPr rtlCol="0" anchor="t">
            <a:normAutofit fontScale="25000" lnSpcReduction="20000"/>
          </a:bodyPr>
          <a:lstStyle/>
          <a:p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rtl="0">
              <a:buNone/>
            </a:pPr>
            <a:endParaRPr lang="es-E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E0E1B05-008F-7095-C14A-73D4329BB072}"/>
              </a:ext>
            </a:extLst>
          </p:cNvPr>
          <p:cNvSpPr txBox="1"/>
          <p:nvPr/>
        </p:nvSpPr>
        <p:spPr>
          <a:xfrm>
            <a:off x="1367848" y="2241119"/>
            <a:ext cx="70536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EA790A-B312-4DFC-A840-873AFD729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74" y="427865"/>
            <a:ext cx="1240091" cy="13243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776045-C675-43BE-9588-C6B179EAB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1571" y="2985704"/>
            <a:ext cx="598488" cy="67468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D51663C-B01E-C6CC-98F7-E8A19C7B5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19567"/>
              </p:ext>
            </p:extLst>
          </p:nvPr>
        </p:nvGraphicFramePr>
        <p:xfrm>
          <a:off x="1064419" y="1752194"/>
          <a:ext cx="10044110" cy="477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3762">
                  <a:extLst>
                    <a:ext uri="{9D8B030D-6E8A-4147-A177-3AD203B41FA5}">
                      <a16:colId xmlns:a16="http://schemas.microsoft.com/office/drawing/2014/main" val="2105366501"/>
                    </a:ext>
                  </a:extLst>
                </a:gridCol>
                <a:gridCol w="940460">
                  <a:extLst>
                    <a:ext uri="{9D8B030D-6E8A-4147-A177-3AD203B41FA5}">
                      <a16:colId xmlns:a16="http://schemas.microsoft.com/office/drawing/2014/main" val="432584207"/>
                    </a:ext>
                  </a:extLst>
                </a:gridCol>
                <a:gridCol w="764907">
                  <a:extLst>
                    <a:ext uri="{9D8B030D-6E8A-4147-A177-3AD203B41FA5}">
                      <a16:colId xmlns:a16="http://schemas.microsoft.com/office/drawing/2014/main" val="3828939696"/>
                    </a:ext>
                  </a:extLst>
                </a:gridCol>
                <a:gridCol w="764907">
                  <a:extLst>
                    <a:ext uri="{9D8B030D-6E8A-4147-A177-3AD203B41FA5}">
                      <a16:colId xmlns:a16="http://schemas.microsoft.com/office/drawing/2014/main" val="3643551113"/>
                    </a:ext>
                  </a:extLst>
                </a:gridCol>
                <a:gridCol w="789986">
                  <a:extLst>
                    <a:ext uri="{9D8B030D-6E8A-4147-A177-3AD203B41FA5}">
                      <a16:colId xmlns:a16="http://schemas.microsoft.com/office/drawing/2014/main" val="1652037234"/>
                    </a:ext>
                  </a:extLst>
                </a:gridCol>
                <a:gridCol w="764907">
                  <a:extLst>
                    <a:ext uri="{9D8B030D-6E8A-4147-A177-3AD203B41FA5}">
                      <a16:colId xmlns:a16="http://schemas.microsoft.com/office/drawing/2014/main" val="4147019302"/>
                    </a:ext>
                  </a:extLst>
                </a:gridCol>
                <a:gridCol w="852684">
                  <a:extLst>
                    <a:ext uri="{9D8B030D-6E8A-4147-A177-3AD203B41FA5}">
                      <a16:colId xmlns:a16="http://schemas.microsoft.com/office/drawing/2014/main" val="3046677871"/>
                    </a:ext>
                  </a:extLst>
                </a:gridCol>
                <a:gridCol w="764907">
                  <a:extLst>
                    <a:ext uri="{9D8B030D-6E8A-4147-A177-3AD203B41FA5}">
                      <a16:colId xmlns:a16="http://schemas.microsoft.com/office/drawing/2014/main" val="2984714687"/>
                    </a:ext>
                  </a:extLst>
                </a:gridCol>
                <a:gridCol w="840144">
                  <a:extLst>
                    <a:ext uri="{9D8B030D-6E8A-4147-A177-3AD203B41FA5}">
                      <a16:colId xmlns:a16="http://schemas.microsoft.com/office/drawing/2014/main" val="3563787789"/>
                    </a:ext>
                  </a:extLst>
                </a:gridCol>
                <a:gridCol w="777446">
                  <a:extLst>
                    <a:ext uri="{9D8B030D-6E8A-4147-A177-3AD203B41FA5}">
                      <a16:colId xmlns:a16="http://schemas.microsoft.com/office/drawing/2014/main" val="3030505579"/>
                    </a:ext>
                  </a:extLst>
                </a:gridCol>
              </a:tblGrid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MASSAGUE ASSOCIATS S.CORRED.D'ASSEGUR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1.038,77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1.001,85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2431884103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GABINET PARERA S.L. CORREDORES SEGURO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613,97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245,28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613,97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245,28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2458624969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NOU TRES CORREDORIA D'ASSEGURANCES SL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3544021593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FIRST BROKER &amp; GAMEZ S.L.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9.439,39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2.349,88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2.421,19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12.536,92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2.477,63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2256158999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CRISJOAN CORREDURIA D'ASSEGURANCES SL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3.031,27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1.247,81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1.118,14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4.046,75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892,46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687629347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PALOL QUER CORRED.D'ASSEGURANCES S.L.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7.104,48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-146,16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4.082,13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7.309,9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4.082,13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3544206660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BALTASAR MEDIADORES DE SEGUROS S.L.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15.703,43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5.166,85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6.917,71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1.039,24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15.199,08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6.917,71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107961728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ESTEVE CATALA CORR.D ASSEGURANCES S.L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1.561,39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254,45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1.561,39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254,45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2814896985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JULIO SIURANA CORRED.D'ASSEG. S.L.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1.250,81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699,28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1.322,39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789,55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80032318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SEGURLIFE L&amp;M 2010 CORRED.D'ASSEG.S.L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40.845,69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5.295,12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5.523,59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865,4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37.966,36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6.042,82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3725010066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VERDAGUER ARPA NARCIS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1.391,01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677,04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1.391,01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677,04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36368739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BORDES &amp; ISERN CORR D'ASSEG.S.L.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23.892,4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3.728,7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9.516,08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-128,28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28.778,79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9.623,2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2644348659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SEGURLIFE L&amp;M 2010 CORRED.D'ASSEG.S.L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8.411,99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2.387,67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8.411,99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2.387,67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913516783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EIGHT BROKERS GROUP CORRED.SEGUROS SL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118,83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118,83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107,17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107,17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2043001646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PALOL QUER CORRED.D'ASSEGURANCES S.L.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1173745825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VNL CORRED. D'ASSEGURANCES LASCORZ SL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4.508,64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1.254,06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4.508,64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1.254,06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626325800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u="none" strike="noStrike">
                          <a:effectLst/>
                        </a:rPr>
                        <a:t>ILERDENSE DE MEDIACION TRADING S.L.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663,29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465,05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663,29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465,05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1083811703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JGL CORREDURIA D'ASSEGURANC. 2017 SLU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6.137,13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-152,2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1.684,7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-172,72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5.415,96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1.684,7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2455082892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ASAP RISK BROKERS CORREDURIA SEG. SL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11.884,95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499,02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2.703,57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38,48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11.428,22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2.742,05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1491357002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CENTRE DE PREVISIO I ESTUDI DEL RISC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4.148,21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482,05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1.111,14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4.148,21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1.111,14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1048750152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>
                          <a:effectLst/>
                        </a:rPr>
                        <a:t>1880 VILA CORREDORIA ASSEGURANCES SL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2.101,59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1.215,14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1.786,33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1.215,14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4252926708"/>
                  </a:ext>
                </a:extLst>
              </a:tr>
              <a:tr h="217145"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 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144.443,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18.471,07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42.821,86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1.642,12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148.775,52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43.396,06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4" marR="6494" marT="6494" marB="0" anchor="ctr"/>
                </a:tc>
                <a:extLst>
                  <a:ext uri="{0D108BD9-81ED-4DB2-BD59-A6C34878D82A}">
                    <a16:rowId xmlns:a16="http://schemas.microsoft.com/office/drawing/2014/main" val="116873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13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0DE03A-2E77-3273-F2C9-5C9504561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964A6F15-DCB1-AF63-70CA-38893167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B5FFB7A7-ED28-ACC9-B78F-AAEE25AC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8470F0-7493-E5AA-1873-E39A7375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06" y="665648"/>
            <a:ext cx="6526442" cy="1136517"/>
          </a:xfrm>
        </p:spPr>
        <p:txBody>
          <a:bodyPr rtlCol="0" anchor="b">
            <a:normAutofit fontScale="90000"/>
          </a:bodyPr>
          <a:lstStyle/>
          <a:p>
            <a:r>
              <a:rPr lang="es-ES" sz="4000" dirty="0">
                <a:solidFill>
                  <a:schemeClr val="bg1"/>
                </a:solidFill>
                <a:effectLst/>
              </a:rPr>
              <a:t>PROTOCOLOS 2025</a:t>
            </a:r>
            <a:br>
              <a:rPr lang="es-ES" sz="4000" dirty="0">
                <a:solidFill>
                  <a:schemeClr val="bg1"/>
                </a:solidFill>
                <a:effectLst/>
              </a:rPr>
            </a:br>
            <a:r>
              <a:rPr lang="es-ES" sz="4000" dirty="0">
                <a:solidFill>
                  <a:schemeClr val="bg1"/>
                </a:solidFill>
                <a:effectLst/>
              </a:rPr>
              <a:t>Acuerdos / Relaciones Compañías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9F38C6DE-6AB4-A448-83F6-0ED8A50BB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424" y="5037680"/>
            <a:ext cx="1457478" cy="212478"/>
          </a:xfrm>
        </p:spPr>
        <p:txBody>
          <a:bodyPr rtlCol="0" anchor="t">
            <a:normAutofit fontScale="25000" lnSpcReduction="20000"/>
          </a:bodyPr>
          <a:lstStyle/>
          <a:p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rtl="0">
              <a:buNone/>
            </a:pPr>
            <a:endParaRPr lang="es-ES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C34D36-F5FF-9B38-1F34-3631166725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13" y="440535"/>
            <a:ext cx="1762532" cy="123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eguros para Autónomos y Profesionales - Previsión">
            <a:extLst>
              <a:ext uri="{FF2B5EF4-FFF2-40B4-BE49-F238E27FC236}">
                <a16:creationId xmlns:a16="http://schemas.microsoft.com/office/drawing/2014/main" id="{F6A88A25-E1CA-DD11-7258-411BCABC8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21" y="2310852"/>
            <a:ext cx="1438125" cy="8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iatc Seguros y Reas - Virgen del Alcázar">
            <a:extLst>
              <a:ext uri="{FF2B5EF4-FFF2-40B4-BE49-F238E27FC236}">
                <a16:creationId xmlns:a16="http://schemas.microsoft.com/office/drawing/2014/main" id="{1AF5EF3F-A3D0-C96A-A4EB-7C7FDF50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53" y="2767638"/>
            <a:ext cx="2384627" cy="63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mpañías aseguradoras: Servicios de Oficina Valencia Seguros Larrea">
            <a:extLst>
              <a:ext uri="{FF2B5EF4-FFF2-40B4-BE49-F238E27FC236}">
                <a16:creationId xmlns:a16="http://schemas.microsoft.com/office/drawing/2014/main" id="{039DC721-C8E9-9F5D-4D90-FBBB6884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44" y="4249761"/>
            <a:ext cx="1263977" cy="126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61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938" y="665649"/>
            <a:ext cx="4538124" cy="970450"/>
          </a:xfrm>
        </p:spPr>
        <p:txBody>
          <a:bodyPr rtlCol="0" anchor="b">
            <a:normAutofit fontScale="90000"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29º CONVENCION PROFESIONAL 2025</a:t>
            </a:r>
            <a:endParaRPr lang="es-ES" sz="4000" dirty="0"/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858" y="1710813"/>
            <a:ext cx="10009148" cy="4631264"/>
          </a:xfrm>
        </p:spPr>
        <p:txBody>
          <a:bodyPr rtlCol="0" anchor="t">
            <a:normAutofit/>
          </a:bodyPr>
          <a:lstStyle/>
          <a:p>
            <a:pPr marL="36900" indent="0" rtl="0">
              <a:buNone/>
            </a:pP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6CD2A2-4AF8-547F-0818-153C2D889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13" y="524943"/>
            <a:ext cx="1762532" cy="123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10 Pensamientos, ideas e interrogantes | signo de interrogación, signo de  pregunta, dibujos para niños">
            <a:extLst>
              <a:ext uri="{FF2B5EF4-FFF2-40B4-BE49-F238E27FC236}">
                <a16:creationId xmlns:a16="http://schemas.microsoft.com/office/drawing/2014/main" id="{7694DE3F-2352-5EFA-F788-A910BA56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305049"/>
            <a:ext cx="33623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7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938" y="665649"/>
            <a:ext cx="4538124" cy="970450"/>
          </a:xfrm>
        </p:spPr>
        <p:txBody>
          <a:bodyPr rtlCol="0" anchor="b">
            <a:normAutofit fontScale="90000"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RUEGOS Y PREGUNTAS</a:t>
            </a:r>
            <a:endParaRPr lang="es-ES" sz="4000" dirty="0"/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36" y="1802167"/>
            <a:ext cx="10307782" cy="4539910"/>
          </a:xfrm>
        </p:spPr>
        <p:txBody>
          <a:bodyPr rtlCol="0" anchor="t">
            <a:normAutofit/>
          </a:bodyPr>
          <a:lstStyle/>
          <a:p>
            <a:pPr marL="36900" indent="0" rtl="0">
              <a:buNone/>
            </a:pP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195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938" y="665649"/>
            <a:ext cx="4538124" cy="970450"/>
          </a:xfrm>
        </p:spPr>
        <p:txBody>
          <a:bodyPr rtlCol="0" anchor="b"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INDICE</a:t>
            </a:r>
            <a:endParaRPr lang="es-ES" sz="4000" dirty="0"/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36" y="1802167"/>
            <a:ext cx="10307782" cy="4539910"/>
          </a:xfrm>
        </p:spPr>
        <p:txBody>
          <a:bodyPr rtlCol="0" anchor="t">
            <a:normAutofit fontScale="70000" lnSpcReduction="20000"/>
          </a:bodyPr>
          <a:lstStyle/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BIENVENIDA</a:t>
            </a:r>
          </a:p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ALLIANZ SEGUROS</a:t>
            </a:r>
          </a:p>
          <a:p>
            <a:pPr marL="36900" indent="0">
              <a:buNone/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Equipo, interlocutores, comunicación y valor añadido              </a:t>
            </a:r>
          </a:p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PROYECCION CSA 2025</a:t>
            </a:r>
          </a:p>
          <a:p>
            <a:pPr marL="36900" indent="0">
              <a:buNone/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Andadura 2025</a:t>
            </a:r>
          </a:p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DESCANSO / Coffe  </a:t>
            </a:r>
          </a:p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ESTADISTICAS </a:t>
            </a:r>
          </a:p>
          <a:p>
            <a:pPr marL="36900" indent="0">
              <a:buNone/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Seguimiento y complimiento</a:t>
            </a:r>
          </a:p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PROTOCOLOS 2025</a:t>
            </a:r>
          </a:p>
          <a:p>
            <a:pPr marL="36900" indent="0">
              <a:buNone/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Acuerdos / Relaciones Compañías</a:t>
            </a:r>
          </a:p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CONVENCION PROFESIONAL 2025</a:t>
            </a:r>
          </a:p>
          <a:p>
            <a:pPr rtl="0"/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RUEGOS Y PREGUNTAS</a:t>
            </a:r>
          </a:p>
          <a:p>
            <a:pPr marL="36900" indent="0" rtl="0">
              <a:buNone/>
            </a:pP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06" y="665648"/>
            <a:ext cx="5738070" cy="1136517"/>
          </a:xfrm>
        </p:spPr>
        <p:txBody>
          <a:bodyPr rtlCol="0" anchor="b"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  <a:effectLst/>
              </a:rPr>
              <a:t>ALLIANZ SEGUROS </a:t>
            </a:r>
            <a:endParaRPr lang="es-ES" sz="2200" dirty="0">
              <a:solidFill>
                <a:schemeClr val="bg1"/>
              </a:solidFill>
              <a:effectLst/>
            </a:endParaRP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424" y="5037680"/>
            <a:ext cx="1457478" cy="212478"/>
          </a:xfrm>
        </p:spPr>
        <p:txBody>
          <a:bodyPr rtlCol="0" anchor="t">
            <a:normAutofit fontScale="25000" lnSpcReduction="20000"/>
          </a:bodyPr>
          <a:lstStyle/>
          <a:p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rtl="0">
              <a:buNone/>
            </a:pPr>
            <a:endParaRPr lang="es-ES" sz="2400" dirty="0"/>
          </a:p>
        </p:txBody>
      </p:sp>
      <p:pic>
        <p:nvPicPr>
          <p:cNvPr id="4" name="Picture 2" descr="Allianz office logo fotografías e imágenes de alta resolución - Alamy">
            <a:extLst>
              <a:ext uri="{FF2B5EF4-FFF2-40B4-BE49-F238E27FC236}">
                <a16:creationId xmlns:a16="http://schemas.microsoft.com/office/drawing/2014/main" id="{C1B88203-9EF4-ACEE-BF3C-12F121D1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78" y="2310995"/>
            <a:ext cx="5428681" cy="399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9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EB5A08-8258-5D0D-7E58-5447F2D3F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C2FFC6E8-D6BA-15CA-DC4B-5EAFEC20B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253CDDBA-2121-EEA3-CF29-D59F0334A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35D63E-4374-74A8-109C-57FC2DD1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06" y="665648"/>
            <a:ext cx="5738070" cy="1136517"/>
          </a:xfrm>
        </p:spPr>
        <p:txBody>
          <a:bodyPr rtlCol="0" anchor="b"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  <a:effectLst/>
              </a:rPr>
              <a:t>PROYECCION CSA 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212CE466-0661-19E2-9DB0-910AFAD2F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424" y="5037680"/>
            <a:ext cx="1457478" cy="212478"/>
          </a:xfrm>
        </p:spPr>
        <p:txBody>
          <a:bodyPr rtlCol="0" anchor="t">
            <a:normAutofit fontScale="25000" lnSpcReduction="20000"/>
          </a:bodyPr>
          <a:lstStyle/>
          <a:p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rtl="0">
              <a:buNone/>
            </a:pPr>
            <a:endParaRPr lang="es-ES" sz="2400" dirty="0"/>
          </a:p>
        </p:txBody>
      </p:sp>
      <p:sp>
        <p:nvSpPr>
          <p:cNvPr id="5" name="Flecha: a la derecha con bandas 4">
            <a:extLst>
              <a:ext uri="{FF2B5EF4-FFF2-40B4-BE49-F238E27FC236}">
                <a16:creationId xmlns:a16="http://schemas.microsoft.com/office/drawing/2014/main" id="{56D8FB1D-B5D0-9034-FEC9-B27F0C1B89E5}"/>
              </a:ext>
            </a:extLst>
          </p:cNvPr>
          <p:cNvSpPr/>
          <p:nvPr/>
        </p:nvSpPr>
        <p:spPr>
          <a:xfrm>
            <a:off x="4403188" y="2961249"/>
            <a:ext cx="2764301" cy="977705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Vector gratuito bombilla de luz amarilla brillante ilustración vectorial de dibujos animados, símbolo de idea">
            <a:extLst>
              <a:ext uri="{FF2B5EF4-FFF2-40B4-BE49-F238E27FC236}">
                <a16:creationId xmlns:a16="http://schemas.microsoft.com/office/drawing/2014/main" id="{19AAC746-455B-7080-C337-A8B84E19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4" y="2351084"/>
            <a:ext cx="1358402" cy="21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6A8F82-94CA-E7D2-8EBD-35B8BBE29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88" y="745335"/>
            <a:ext cx="1762532" cy="1232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16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06" y="250650"/>
            <a:ext cx="5738070" cy="1136517"/>
          </a:xfrm>
        </p:spPr>
        <p:txBody>
          <a:bodyPr rtlCol="0" anchor="b">
            <a:normAutofit fontScale="90000"/>
          </a:bodyPr>
          <a:lstStyle/>
          <a:p>
            <a:r>
              <a:rPr lang="es-ES" sz="4000" dirty="0">
                <a:solidFill>
                  <a:schemeClr val="bg1"/>
                </a:solidFill>
                <a:effectLst/>
              </a:rPr>
              <a:t>ESTADISTICAS GENERALI Dic24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424" y="5037680"/>
            <a:ext cx="1457478" cy="212478"/>
          </a:xfrm>
        </p:spPr>
        <p:txBody>
          <a:bodyPr rtlCol="0" anchor="t">
            <a:normAutofit fontScale="25000" lnSpcReduction="20000"/>
          </a:bodyPr>
          <a:lstStyle/>
          <a:p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rtl="0">
              <a:buNone/>
            </a:pPr>
            <a:endParaRPr lang="es-ES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FDAB364-67BC-4692-F25D-91A69E866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197" y="918868"/>
            <a:ext cx="28575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A67AB3-63CA-8F22-5D97-373B11F5A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13241"/>
              </p:ext>
            </p:extLst>
          </p:nvPr>
        </p:nvGraphicFramePr>
        <p:xfrm>
          <a:off x="-604910" y="2124222"/>
          <a:ext cx="12506178" cy="3807421"/>
        </p:xfrm>
        <a:graphic>
          <a:graphicData uri="http://schemas.openxmlformats.org/drawingml/2006/table">
            <a:tbl>
              <a:tblPr/>
              <a:tblGrid>
                <a:gridCol w="4628819">
                  <a:extLst>
                    <a:ext uri="{9D8B030D-6E8A-4147-A177-3AD203B41FA5}">
                      <a16:colId xmlns:a16="http://schemas.microsoft.com/office/drawing/2014/main" val="985979082"/>
                    </a:ext>
                  </a:extLst>
                </a:gridCol>
                <a:gridCol w="1073551">
                  <a:extLst>
                    <a:ext uri="{9D8B030D-6E8A-4147-A177-3AD203B41FA5}">
                      <a16:colId xmlns:a16="http://schemas.microsoft.com/office/drawing/2014/main" val="1084115896"/>
                    </a:ext>
                  </a:extLst>
                </a:gridCol>
                <a:gridCol w="2161045">
                  <a:extLst>
                    <a:ext uri="{9D8B030D-6E8A-4147-A177-3AD203B41FA5}">
                      <a16:colId xmlns:a16="http://schemas.microsoft.com/office/drawing/2014/main" val="1631170500"/>
                    </a:ext>
                  </a:extLst>
                </a:gridCol>
                <a:gridCol w="724996">
                  <a:extLst>
                    <a:ext uri="{9D8B030D-6E8A-4147-A177-3AD203B41FA5}">
                      <a16:colId xmlns:a16="http://schemas.microsoft.com/office/drawing/2014/main" val="1539230567"/>
                    </a:ext>
                  </a:extLst>
                </a:gridCol>
                <a:gridCol w="683169">
                  <a:extLst>
                    <a:ext uri="{9D8B030D-6E8A-4147-A177-3AD203B41FA5}">
                      <a16:colId xmlns:a16="http://schemas.microsoft.com/office/drawing/2014/main" val="954810579"/>
                    </a:ext>
                  </a:extLst>
                </a:gridCol>
                <a:gridCol w="864419">
                  <a:extLst>
                    <a:ext uri="{9D8B030D-6E8A-4147-A177-3AD203B41FA5}">
                      <a16:colId xmlns:a16="http://schemas.microsoft.com/office/drawing/2014/main" val="861123466"/>
                    </a:ext>
                  </a:extLst>
                </a:gridCol>
                <a:gridCol w="752881">
                  <a:extLst>
                    <a:ext uri="{9D8B030D-6E8A-4147-A177-3AD203B41FA5}">
                      <a16:colId xmlns:a16="http://schemas.microsoft.com/office/drawing/2014/main" val="305513362"/>
                    </a:ext>
                  </a:extLst>
                </a:gridCol>
                <a:gridCol w="822591">
                  <a:extLst>
                    <a:ext uri="{9D8B030D-6E8A-4147-A177-3AD203B41FA5}">
                      <a16:colId xmlns:a16="http://schemas.microsoft.com/office/drawing/2014/main" val="2372358634"/>
                    </a:ext>
                  </a:extLst>
                </a:gridCol>
                <a:gridCol w="794707">
                  <a:extLst>
                    <a:ext uri="{9D8B030D-6E8A-4147-A177-3AD203B41FA5}">
                      <a16:colId xmlns:a16="http://schemas.microsoft.com/office/drawing/2014/main" val="3896228605"/>
                    </a:ext>
                  </a:extLst>
                </a:gridCol>
              </a:tblGrid>
              <a:tr h="25652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NARCIS VERDAGUER ARPA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206-OPERACIONES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5.314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3.903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5.844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479114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PALOL QUER CORR. D'ASS., S.L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185-CORREDORES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69.387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22.583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46.805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1.884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48.689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103.517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86779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 SIURANA CORRED. D'ASSEG., S.L.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185-CORREDORES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86.219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59.360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26.859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28.259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89.119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978883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ILERDENSE DE MEDIACION Y TRADING, S.L.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185-CORREDORES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779.024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510.802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268.221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269.893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804.872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703786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ASAP RISK BROKERS CORREDURIA DES EGUROS, S.L.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185-CORREDORES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284.839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131.256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153.582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4.748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158.330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289.946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87681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CRISJOAN CORREDORIA D'ASSEGURANCES, S.L.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206-OPERACIONES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21.944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8.320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22.161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483853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MASSAGUE ASOCIATS, SOCIETAT DE CORREDORIA D'ASSEGURANCES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185-CORREDORES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205.728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39.491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166.237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167.615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219.055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96435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BROKER &amp; GAMEZ, S.L., CORR. D'ASSEG.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185-CORREDORES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456.986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72.910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384.076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2.936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387.012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459.922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761394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GABINET PARERA, S.L.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185-CORREDORES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91.508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14.155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77.354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83.956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98.411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648970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BALTASAR MEDIADORES DE SEGUROS, S.L.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206-OPERACIONES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20.869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13.368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7.500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8.256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21.625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732243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EIGHT BROKERS GROUP. S. L.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206-OPERACIONES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13.645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5.209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8.437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8.437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13.645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269929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MIQUEL I JORDI VILA C.D'A.S.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185-CORREDORES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57.516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35.300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22.216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4.686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62.202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280981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DE PREVISIO I ESTUDI DEL RISC, S.L.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185-CORREDORES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186.682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69.190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117.492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123.250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196.581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152172"/>
                  </a:ext>
                </a:extLst>
              </a:tr>
              <a:tr h="23541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SEGURLIFE L&amp;M 2010 CORREDORIA D'ASSEGURANCES, S.L.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185-CORREDORES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1.320.819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308.656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1.012.163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8.761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1.020.924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1.359.457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121998"/>
                  </a:ext>
                </a:extLst>
              </a:tr>
              <a:tr h="24522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BORDES &amp; ISERN CORREDORIA D'ASSEGURANCES, S.L.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185-CORREDORES CATALUNYA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10.993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5.598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5.395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5.516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11.113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602161"/>
                  </a:ext>
                </a:extLst>
              </a:tr>
              <a:tr h="245226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6" marR="6926" marT="69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3.611.473</a:t>
                      </a:r>
                    </a:p>
                  </a:txBody>
                  <a:tcPr marL="6926" marR="6926" marT="69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1.305.622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2.305.851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41.448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2.347.299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3.757.470</a:t>
                      </a:r>
                    </a:p>
                  </a:txBody>
                  <a:tcPr marL="6926" marR="6926" marT="6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80629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2D20E22-9A47-D3D0-4D34-A283B8706942}"/>
              </a:ext>
            </a:extLst>
          </p:cNvPr>
          <p:cNvSpPr txBox="1"/>
          <p:nvPr/>
        </p:nvSpPr>
        <p:spPr>
          <a:xfrm>
            <a:off x="7265963" y="1477108"/>
            <a:ext cx="46353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PRIMAS EMITIDAS NETAS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1B226C-42DC-31B9-D8E4-60AB9290CB4D}"/>
              </a:ext>
            </a:extLst>
          </p:cNvPr>
          <p:cNvSpPr txBox="1"/>
          <p:nvPr/>
        </p:nvSpPr>
        <p:spPr>
          <a:xfrm>
            <a:off x="-604910" y="1631852"/>
            <a:ext cx="5479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Negocio por NIF:</a:t>
            </a:r>
          </a:p>
        </p:txBody>
      </p:sp>
    </p:spTree>
    <p:extLst>
      <p:ext uri="{BB962C8B-B14F-4D97-AF65-F5344CB8AC3E}">
        <p14:creationId xmlns:p14="http://schemas.microsoft.com/office/powerpoint/2010/main" val="142654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E5A3C-6277-A566-4D24-530D6234E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43A722AC-8AD2-8BD0-6FED-0F712890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54577362-DDDA-49DD-6A07-F93E9FC06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9CD0E7-67AC-1BAA-94AA-BDC64909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05" y="250650"/>
            <a:ext cx="6188817" cy="1136517"/>
          </a:xfrm>
        </p:spPr>
        <p:txBody>
          <a:bodyPr rtlCol="0" anchor="b">
            <a:normAutofit fontScale="90000"/>
          </a:bodyPr>
          <a:lstStyle/>
          <a:p>
            <a:r>
              <a:rPr lang="es-ES" sz="4000" dirty="0">
                <a:solidFill>
                  <a:schemeClr val="bg1"/>
                </a:solidFill>
                <a:effectLst/>
              </a:rPr>
              <a:t>ESTADISTICAS GENERALI-</a:t>
            </a:r>
            <a:r>
              <a:rPr lang="es-ES" sz="4000" dirty="0" err="1">
                <a:solidFill>
                  <a:schemeClr val="bg1"/>
                </a:solidFill>
                <a:effectLst/>
              </a:rPr>
              <a:t>on</a:t>
            </a:r>
            <a:r>
              <a:rPr lang="es-ES" sz="4000" dirty="0">
                <a:solidFill>
                  <a:schemeClr val="bg1"/>
                </a:solidFill>
                <a:effectLst/>
              </a:rPr>
              <a:t> Nov24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A6227C08-D78A-B5E5-76B1-856CD6CA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424" y="5037680"/>
            <a:ext cx="1457478" cy="212478"/>
          </a:xfrm>
        </p:spPr>
        <p:txBody>
          <a:bodyPr rtlCol="0" anchor="t">
            <a:normAutofit fontScale="25000" lnSpcReduction="20000"/>
          </a:bodyPr>
          <a:lstStyle/>
          <a:p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rtl="0">
              <a:buNone/>
            </a:pPr>
            <a:endParaRPr lang="es-ES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C77B88F-4C1D-E639-CCE2-14625690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197" y="918868"/>
            <a:ext cx="28575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5D99168-4831-F1E4-69B7-D2613924B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31846" y="2051774"/>
            <a:ext cx="12585403" cy="30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3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5ACE3-E4A4-46C5-A344-92F3464FF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15DA38EC-DC55-EF7D-1349-DFBEA051D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2B284BC5-FFB1-B665-295B-DF35D01DF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3DEC23-7109-96D7-6715-2B217551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157" y="1253100"/>
            <a:ext cx="5738070" cy="1136517"/>
          </a:xfrm>
        </p:spPr>
        <p:txBody>
          <a:bodyPr rtlCol="0" anchor="b">
            <a:normAutofit fontScale="90000"/>
          </a:bodyPr>
          <a:lstStyle/>
          <a:p>
            <a:r>
              <a:rPr lang="es-ES" sz="4000" dirty="0">
                <a:solidFill>
                  <a:schemeClr val="bg1"/>
                </a:solidFill>
                <a:effectLst/>
              </a:rPr>
              <a:t>ESTADISTICA </a:t>
            </a:r>
            <a:br>
              <a:rPr lang="es-ES" sz="4000" dirty="0">
                <a:solidFill>
                  <a:schemeClr val="bg1"/>
                </a:solidFill>
                <a:effectLst/>
              </a:rPr>
            </a:br>
            <a:r>
              <a:rPr lang="es-ES" sz="4000" dirty="0">
                <a:solidFill>
                  <a:schemeClr val="bg1"/>
                </a:solidFill>
                <a:effectLst/>
              </a:rPr>
              <a:t>Nov24</a:t>
            </a:r>
            <a:br>
              <a:rPr lang="es-ES" sz="4000" dirty="0">
                <a:solidFill>
                  <a:schemeClr val="bg1"/>
                </a:solidFill>
                <a:effectLst/>
              </a:rPr>
            </a:br>
            <a:endParaRPr lang="es-E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4735A214-B2D7-CF6F-A35D-4B50FB91F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424" y="5037680"/>
            <a:ext cx="1457478" cy="212478"/>
          </a:xfrm>
        </p:spPr>
        <p:txBody>
          <a:bodyPr rtlCol="0" anchor="t">
            <a:normAutofit fontScale="25000" lnSpcReduction="20000"/>
          </a:bodyPr>
          <a:lstStyle/>
          <a:p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rtl="0">
              <a:buNone/>
            </a:pPr>
            <a:endParaRPr lang="es-E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8FD0AB-134F-255C-2832-CBB1D29EF597}"/>
              </a:ext>
            </a:extLst>
          </p:cNvPr>
          <p:cNvSpPr txBox="1"/>
          <p:nvPr/>
        </p:nvSpPr>
        <p:spPr>
          <a:xfrm>
            <a:off x="2894631" y="2252916"/>
            <a:ext cx="7097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Imagen 2">
            <a:extLst>
              <a:ext uri="{FF2B5EF4-FFF2-40B4-BE49-F238E27FC236}">
                <a16:creationId xmlns:a16="http://schemas.microsoft.com/office/drawing/2014/main" id="{84740157-3688-B081-D6E3-14875EEC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2" y="879237"/>
            <a:ext cx="2222125" cy="54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21E314C-FAB4-4F42-2B47-18B891E45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89413"/>
              </p:ext>
            </p:extLst>
          </p:nvPr>
        </p:nvGraphicFramePr>
        <p:xfrm>
          <a:off x="-436098" y="2389617"/>
          <a:ext cx="12435837" cy="4598687"/>
        </p:xfrm>
        <a:graphic>
          <a:graphicData uri="http://schemas.openxmlformats.org/drawingml/2006/table">
            <a:tbl>
              <a:tblPr/>
              <a:tblGrid>
                <a:gridCol w="1487865">
                  <a:extLst>
                    <a:ext uri="{9D8B030D-6E8A-4147-A177-3AD203B41FA5}">
                      <a16:colId xmlns:a16="http://schemas.microsoft.com/office/drawing/2014/main" val="4162975955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3540402879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4094790465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2761244150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2710091775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1252736562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3922592697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3694478636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399382105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3656433777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3756291269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2670623511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1684933399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1098722497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4017435832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567031794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480427201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1934392319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3119762070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1262911157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313409525"/>
                    </a:ext>
                  </a:extLst>
                </a:gridCol>
                <a:gridCol w="521332">
                  <a:extLst>
                    <a:ext uri="{9D8B030D-6E8A-4147-A177-3AD203B41FA5}">
                      <a16:colId xmlns:a16="http://schemas.microsoft.com/office/drawing/2014/main" val="2012087776"/>
                    </a:ext>
                  </a:extLst>
                </a:gridCol>
              </a:tblGrid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DE PREVISIO I ESTUDI DEL RI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121.823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160.205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22.546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68.870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147.446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47.943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47.943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77.726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891609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EIGHT BROKERS GROUP S.L.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105.565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100.769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13.809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92.681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74.269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239373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MASSAGUE ASSOCIATS CORREDORIA D'AS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50.866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11.066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20.903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115,8%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46.521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38.514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56181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ASAP RISK BROKERS CORREDURIA DE SE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1.438.907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1.427.649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-0,8%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430.375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347.894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-19,2%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1.347.653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434.131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434.131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686.438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111379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 TRES, CORREDURIA DE SEGUROS, S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106.001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113.370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24.710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108.725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97.989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97.989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-5.693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-5,2%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928117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BALTASAR MEDIADORES DE SEGUROS S.L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265.522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305.080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54.410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87.077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324.836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295.233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-21.382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-6,6%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868324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SEGURLIFE L &amp; M 2010 CORRED.D'ASSE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596.080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717.387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155.100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226.013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670.109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454.819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454.819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125.485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71234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JGL CORREDORIA D'ASSEGURANCES S.L.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642.802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736.662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301.686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373.052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698.258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742.945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742.945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-145.252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-20,8%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496084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GABINET PARERA S.L. CORREDORS D'AS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117.090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129.404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148.154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68.023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979221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M.I.J.VILA CORREDORIA D'ASSEGURANC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37.865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38.508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7.077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37.541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32.967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939474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BROKER &amp; GAMEZ CORRED.D'ASSE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414.609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413.616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48.398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53.647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405.212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222.374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222.374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118.780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24354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VERDAGUER ARPA NARCIS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113.454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131.338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34.087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122.225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-32.272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443430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PALOL QUER CORRED. D'ASSEG. S.L.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139.792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146.155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36.797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142.787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64.660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64.660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58.173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889608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CRISJOAN CORREDURIA D'ASSEGURANCES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124.268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140.053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27.346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39.357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132.538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57.571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121182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VNL CORREDORIA D'ASSEGURANCES LASC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56.486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68.656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-12,6%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60.146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49.745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49.745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004402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BORDES &amp; ISERN CORREDORIA D'ASSEGU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506.284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543.203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94.787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75.521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-20,3%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525.410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233.655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233.655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188.076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060336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ESTEVE CATALA CORREDORIA D'ASSEGUR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96.723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107.362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14.450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20.431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289.757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289.757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-203.305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-201,7%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552421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ILERDENSE DE MEDIACION Y  TRADING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193.585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389.216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42.320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184.320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335,5%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272.373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186.213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193051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 SIURANA CORREDORIA ASSEGURAN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377.926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402.066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1.236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1.198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50.673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63.660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398.093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247.439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247.439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83.953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3097" marR="3097" marT="3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066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01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5ACE3-E4A4-46C5-A344-92F3464FF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15DA38EC-DC55-EF7D-1349-DFBEA051D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2B284BC5-FFB1-B665-295B-DF35D01DF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3DEC23-7109-96D7-6715-2B217551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848" y="922500"/>
            <a:ext cx="5738070" cy="1136517"/>
          </a:xfrm>
        </p:spPr>
        <p:txBody>
          <a:bodyPr rtlCol="0" anchor="b">
            <a:normAutofit fontScale="90000"/>
          </a:bodyPr>
          <a:lstStyle/>
          <a:p>
            <a:r>
              <a:rPr lang="es-ES" sz="4000" dirty="0">
                <a:solidFill>
                  <a:schemeClr val="bg1"/>
                </a:solidFill>
                <a:effectLst/>
              </a:rPr>
              <a:t>ESTADISTICA-1 </a:t>
            </a:r>
            <a:br>
              <a:rPr lang="es-ES" sz="4000" dirty="0">
                <a:solidFill>
                  <a:schemeClr val="bg1"/>
                </a:solidFill>
                <a:effectLst/>
              </a:rPr>
            </a:br>
            <a:r>
              <a:rPr lang="es-ES" sz="4000" dirty="0">
                <a:solidFill>
                  <a:schemeClr val="bg1"/>
                </a:solidFill>
                <a:effectLst/>
              </a:rPr>
              <a:t>Cierre ejercicio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4735A214-B2D7-CF6F-A35D-4B50FB91F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424" y="5037680"/>
            <a:ext cx="1457478" cy="212478"/>
          </a:xfrm>
        </p:spPr>
        <p:txBody>
          <a:bodyPr rtlCol="0" anchor="t">
            <a:normAutofit fontScale="25000" lnSpcReduction="20000"/>
          </a:bodyPr>
          <a:lstStyle/>
          <a:p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rtl="0">
              <a:buNone/>
            </a:pPr>
            <a:endParaRPr lang="es-ES" sz="2400" dirty="0"/>
          </a:p>
        </p:txBody>
      </p:sp>
      <p:pic>
        <p:nvPicPr>
          <p:cNvPr id="14338" name="Picture 2" descr="Reale Seguros – Descuentos REAJ">
            <a:extLst>
              <a:ext uri="{FF2B5EF4-FFF2-40B4-BE49-F238E27FC236}">
                <a16:creationId xmlns:a16="http://schemas.microsoft.com/office/drawing/2014/main" id="{C185D1AB-0426-2239-A666-8331F399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38" y="261323"/>
            <a:ext cx="2288959" cy="171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CC8BD1-0E9C-0794-463B-47BB8E0BA7AE}"/>
              </a:ext>
            </a:extLst>
          </p:cNvPr>
          <p:cNvSpPr txBox="1"/>
          <p:nvPr/>
        </p:nvSpPr>
        <p:spPr>
          <a:xfrm>
            <a:off x="2887562" y="1561378"/>
            <a:ext cx="609482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400" b="1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s-ES" sz="1400" b="1" dirty="0">
              <a:solidFill>
                <a:srgbClr val="00B05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Buen cierre!!</a:t>
            </a:r>
            <a:endParaRPr lang="es-E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s-ES" sz="1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s-E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s-ES" sz="1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SEGUROS GENERALES</a:t>
            </a:r>
            <a:endParaRPr lang="es-E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s-ES" sz="1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s-E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Primas de cartera 5,89Mill€</a:t>
            </a:r>
            <a:endParaRPr lang="es-ES" sz="14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Incremento de primas emitidas netas de traspaso. 7,09% cerrando con una tendencia positiva.</a:t>
            </a:r>
            <a:endParaRPr lang="es-ES" sz="14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Incremento de ventas de primas acumuladas 2,83% cerrando con una tendencia positiva.</a:t>
            </a:r>
            <a:endParaRPr lang="es-ES" sz="14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Incremento de las anulaciones de primas acumuladas 10,51% con una ligera tendencia al alza.</a:t>
            </a:r>
            <a:endParaRPr lang="es-ES" sz="14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% de anulaciones de pólizas voluntad del asegurado 9,81%</a:t>
            </a:r>
            <a:endParaRPr lang="es-ES" sz="14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% siniestralidad 51%</a:t>
            </a:r>
            <a:endParaRPr lang="es-ES" sz="14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s-ES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s-E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s-ES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VIESGO</a:t>
            </a:r>
            <a:endParaRPr lang="es-E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s-E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VENTAS 34.566€</a:t>
            </a:r>
            <a:endParaRPr lang="es-ES" sz="14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400" b="1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Incremento de ventas 11%</a:t>
            </a:r>
            <a:endParaRPr lang="es-ES" sz="14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s-E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s-E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3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01F3F5-2EE6-4033-93AA-59AE4D06C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840FB479-8A41-6B94-2BC1-EC0603BA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7FB26D1D-FE91-C167-729F-61C4DAF37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8C5356-CD53-6F37-BF20-B3BB6F7B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848" y="922500"/>
            <a:ext cx="5738070" cy="1136517"/>
          </a:xfrm>
        </p:spPr>
        <p:txBody>
          <a:bodyPr rtlCol="0" anchor="b">
            <a:normAutofit fontScale="90000"/>
          </a:bodyPr>
          <a:lstStyle/>
          <a:p>
            <a:r>
              <a:rPr lang="es-ES" sz="4000" dirty="0">
                <a:solidFill>
                  <a:schemeClr val="bg1"/>
                </a:solidFill>
                <a:effectLst/>
              </a:rPr>
              <a:t>ESTADISTICA-2 </a:t>
            </a:r>
            <a:br>
              <a:rPr lang="es-ES" sz="4000" dirty="0">
                <a:solidFill>
                  <a:schemeClr val="bg1"/>
                </a:solidFill>
                <a:effectLst/>
              </a:rPr>
            </a:br>
            <a:endParaRPr lang="es-E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EABE85A8-8316-C3E3-02EF-006F56F5E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424" y="5037680"/>
            <a:ext cx="1457478" cy="212478"/>
          </a:xfrm>
        </p:spPr>
        <p:txBody>
          <a:bodyPr rtlCol="0" anchor="t">
            <a:normAutofit fontScale="25000" lnSpcReduction="20000"/>
          </a:bodyPr>
          <a:lstStyle/>
          <a:p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900" indent="0" rtl="0">
              <a:buNone/>
            </a:pPr>
            <a:endParaRPr lang="es-ES" sz="2400" dirty="0"/>
          </a:p>
        </p:txBody>
      </p:sp>
      <p:pic>
        <p:nvPicPr>
          <p:cNvPr id="14338" name="Picture 2" descr="Reale Seguros – Descuentos REAJ">
            <a:extLst>
              <a:ext uri="{FF2B5EF4-FFF2-40B4-BE49-F238E27FC236}">
                <a16:creationId xmlns:a16="http://schemas.microsoft.com/office/drawing/2014/main" id="{4E3BED28-4C33-CC1F-BEAD-58C538BD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38" y="247255"/>
            <a:ext cx="2288959" cy="171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01ACBA0-8A76-3DF2-B1FF-3C7C670E0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12606"/>
              </p:ext>
            </p:extLst>
          </p:nvPr>
        </p:nvGraphicFramePr>
        <p:xfrm>
          <a:off x="232116" y="1772529"/>
          <a:ext cx="11514403" cy="4824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2692">
                  <a:extLst>
                    <a:ext uri="{9D8B030D-6E8A-4147-A177-3AD203B41FA5}">
                      <a16:colId xmlns:a16="http://schemas.microsoft.com/office/drawing/2014/main" val="2434490185"/>
                    </a:ext>
                  </a:extLst>
                </a:gridCol>
                <a:gridCol w="605910">
                  <a:extLst>
                    <a:ext uri="{9D8B030D-6E8A-4147-A177-3AD203B41FA5}">
                      <a16:colId xmlns:a16="http://schemas.microsoft.com/office/drawing/2014/main" val="912109289"/>
                    </a:ext>
                  </a:extLst>
                </a:gridCol>
                <a:gridCol w="915817">
                  <a:extLst>
                    <a:ext uri="{9D8B030D-6E8A-4147-A177-3AD203B41FA5}">
                      <a16:colId xmlns:a16="http://schemas.microsoft.com/office/drawing/2014/main" val="2392350033"/>
                    </a:ext>
                  </a:extLst>
                </a:gridCol>
                <a:gridCol w="816763">
                  <a:extLst>
                    <a:ext uri="{9D8B030D-6E8A-4147-A177-3AD203B41FA5}">
                      <a16:colId xmlns:a16="http://schemas.microsoft.com/office/drawing/2014/main" val="435763858"/>
                    </a:ext>
                  </a:extLst>
                </a:gridCol>
                <a:gridCol w="766946">
                  <a:extLst>
                    <a:ext uri="{9D8B030D-6E8A-4147-A177-3AD203B41FA5}">
                      <a16:colId xmlns:a16="http://schemas.microsoft.com/office/drawing/2014/main" val="3662469252"/>
                    </a:ext>
                  </a:extLst>
                </a:gridCol>
                <a:gridCol w="762312">
                  <a:extLst>
                    <a:ext uri="{9D8B030D-6E8A-4147-A177-3AD203B41FA5}">
                      <a16:colId xmlns:a16="http://schemas.microsoft.com/office/drawing/2014/main" val="2226765756"/>
                    </a:ext>
                  </a:extLst>
                </a:gridCol>
                <a:gridCol w="532344">
                  <a:extLst>
                    <a:ext uri="{9D8B030D-6E8A-4147-A177-3AD203B41FA5}">
                      <a16:colId xmlns:a16="http://schemas.microsoft.com/office/drawing/2014/main" val="1627920475"/>
                    </a:ext>
                  </a:extLst>
                </a:gridCol>
                <a:gridCol w="779111">
                  <a:extLst>
                    <a:ext uri="{9D8B030D-6E8A-4147-A177-3AD203B41FA5}">
                      <a16:colId xmlns:a16="http://schemas.microsoft.com/office/drawing/2014/main" val="1721036196"/>
                    </a:ext>
                  </a:extLst>
                </a:gridCol>
                <a:gridCol w="794171">
                  <a:extLst>
                    <a:ext uri="{9D8B030D-6E8A-4147-A177-3AD203B41FA5}">
                      <a16:colId xmlns:a16="http://schemas.microsoft.com/office/drawing/2014/main" val="1253255273"/>
                    </a:ext>
                  </a:extLst>
                </a:gridCol>
                <a:gridCol w="548563">
                  <a:extLst>
                    <a:ext uri="{9D8B030D-6E8A-4147-A177-3AD203B41FA5}">
                      <a16:colId xmlns:a16="http://schemas.microsoft.com/office/drawing/2014/main" val="2752522864"/>
                    </a:ext>
                  </a:extLst>
                </a:gridCol>
                <a:gridCol w="576368">
                  <a:extLst>
                    <a:ext uri="{9D8B030D-6E8A-4147-A177-3AD203B41FA5}">
                      <a16:colId xmlns:a16="http://schemas.microsoft.com/office/drawing/2014/main" val="3546730999"/>
                    </a:ext>
                  </a:extLst>
                </a:gridCol>
                <a:gridCol w="531184">
                  <a:extLst>
                    <a:ext uri="{9D8B030D-6E8A-4147-A177-3AD203B41FA5}">
                      <a16:colId xmlns:a16="http://schemas.microsoft.com/office/drawing/2014/main" val="2177401640"/>
                    </a:ext>
                  </a:extLst>
                </a:gridCol>
                <a:gridCol w="502222">
                  <a:extLst>
                    <a:ext uri="{9D8B030D-6E8A-4147-A177-3AD203B41FA5}">
                      <a16:colId xmlns:a16="http://schemas.microsoft.com/office/drawing/2014/main" val="831792026"/>
                    </a:ext>
                  </a:extLst>
                </a:gridCol>
              </a:tblGrid>
              <a:tr h="746159"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% crec prima emitida neto trasp.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Primas Cartera Vigor.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 Ventas primas acum.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 DIFERENCIA VENTAS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 Recibos cobrados NP.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% crec ventas primas acum.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Primas Anuladas de Cartera Acumuladas.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DIFERENCIA ANULACIONES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% crec anul primas acum.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% stralidad dic aant.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% stralidad.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effectLst/>
                        </a:rPr>
                        <a:t>% Anul  pol vol aseg cartera ICEA.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ctr"/>
                </a:tc>
                <a:extLst>
                  <a:ext uri="{0D108BD9-81ED-4DB2-BD59-A6C34878D82A}">
                    <a16:rowId xmlns:a16="http://schemas.microsoft.com/office/drawing/2014/main" val="690822639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7,09%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 5.893.410 €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897.972 €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24.745 €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843.834 €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2,83%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 996.013 €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94.734,16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10,51%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27,73%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51,47%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9,81%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1763745613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22728 - PALOL QUER CORREDORIA D'ASSEGURANCES, S.L.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6,97%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 1.408.151 €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214.544 €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19.666 €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210.668 €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-8,40%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 154.131 €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885,57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0,58%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-105,53%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40,40%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6,25%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3333043224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14653 - FIRST BROKER &amp; GAMEZ,CORREDURIA D'ASSEGURANCES SL.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6,89%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 873.675 €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99.778 €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21.050 €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77.092 €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-17,42%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effectLst/>
                        </a:rPr>
                        <a:t>-       145.053 € </a:t>
                      </a:r>
                      <a:endParaRPr lang="es-E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23.098,64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18,94%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56,81%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54,73%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8,83%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4135187232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17028 - BALTASAR MEDIADORES DE SEGUROS, S.L.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7,37%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 557.422 €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88.724 €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19.433 €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81.165 €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28,05%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89.696 €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-5.842,75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-6,12%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64,14%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51,04%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11,00%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3119498669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 dirty="0">
                          <a:effectLst/>
                        </a:rPr>
                        <a:t>47761 - SEGURLIFE L&amp;M 2010 CORREDORIA D 'ASSEG. SL</a:t>
                      </a:r>
                      <a:endParaRPr lang="es-E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15,74%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 495.176 €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120.721 €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15.399 €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114.199 €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14,62%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 102.296 €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18.401,71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21,93%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91,32%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73,45%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9,53%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1992377660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14291 - CRISJOAN CORREDORIA D'ASSEGURANCES, S.L.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5,40%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 391.817 €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54.763 €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   2.405 €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53.086 €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-4,21%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74.592 €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-6.865,45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-8,43%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118,68%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62,44%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14,19%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1980655750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46997 - JULIO SIURANA CORREDORIA ASSEGURANCES SL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8,53%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 369.283 €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49.100 €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   4.017 €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46.576 €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-7,56%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55.395 €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-9.743,47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-14,96%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50,79%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65,56%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7,48%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1054777804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50832 - ASAP RISK BROKERS CORREDURIA DE SEGUROS, S.L.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19,73%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 339.011 €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75.534 €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22.060 €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68.156 €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41,25%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77.279 €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29.237,81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60,86%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52,13%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55,93%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14,61%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3896394785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16197 - ESTEVE CATALA CORREDORIA D'ASSEGURANCES, S.L.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-13,12%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 284.320 €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19.254 €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2.777 €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17.866 €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16,86%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82.224 €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50.505,93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159,23%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64,15%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27,93%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12,65%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514433395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14632 - MASSAGUE ASSOCIATS SOCIETAT DE CORRED. D'ASSEG.S.L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1,85%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 229.502 €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15.311 €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   8.927 €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14.769 €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-36,83%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28.641 €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-1.756,47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-5,78%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31,97%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16,04%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6,17%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3890721662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49911 - 1880 VILÀ CORREDORIA D´ASSEGURANCES, SL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5,30%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 192.731 €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15.214 €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   6.322 €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14.955 €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-29,36%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23.827 €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8.978,81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60,47%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74,94%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71,71%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9,31%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440453429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26591 - CENTRE DE PREVISIO I ESTUDI D'EL RISC,S.L.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14,53%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 147.228 €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effectLst/>
                        </a:rPr>
                        <a:t>           31.745 € </a:t>
                      </a:r>
                      <a:endParaRPr lang="es-E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2.558 €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31.382 €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8,76%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24.831 €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2.437,03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10,88%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89,23%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57,00%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9,67%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3372236348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14678 - GABINET PARERA CORREDORS S'ASSEGURANCES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17,17%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 128.819 €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32.960 €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20.334 €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34.358 €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161,05%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31.212 €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8.287,14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36,15%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34,88%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64,39%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8,58%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2973165170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14859 - EIGHT BROKERS GROUP,CORRED.DE SEG.S.L.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-2,33%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 117.016 €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 6.352 €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   2.219 €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6.352 €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-25,89%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20.413 €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-9.874,30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-32,60%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51,10%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80,39%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9,86%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1753724276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50713 - JGL CORREDURIA D'ASSEGURANCES 2017  S.L.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-13,05%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   98.519 €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 7.636 €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   8.678 €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7.636 €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-53,19%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31.640 €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273,53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0,87%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83,63%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90,25%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13,88%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788258477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49893 - VNL CORREDORÍA D'ASSEGURANCES LASCORZ S.L.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7,69%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   86.390 €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15.857 €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   1.208 €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16.653 €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-7,08%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13.991 €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3.916,68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38,88%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65,38%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38,91%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11,22%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3819147080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50483 - ILERDENSE DE MEDIACION Y TRADING, S.L.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42,93%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   58.876 €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25.038 €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8.868 €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24.467 €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effectLst/>
                        </a:rPr>
                        <a:t>54,84%</a:t>
                      </a:r>
                      <a:endParaRPr lang="es-E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 19.025 €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5.389,59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39,53%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37,07%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-24,08%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21,71%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469721436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49284 - BORDES &amp; ISERN, CORREDORIA D'ASSEGURANCES, S.L.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11,94%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   57.734 €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 5.407 €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1.928 €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5.745 €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55,40%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   7.157 €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-7.092,90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-49,78%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101,72%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20,62%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13,25%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515747802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48688 - VERDAGUER ARPA NARCIS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2,67%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   48.548 €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11.098 €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          3.055 €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9.775 €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solidFill>
                            <a:srgbClr val="FF0000"/>
                          </a:solidFill>
                          <a:effectLst/>
                        </a:rPr>
                        <a:t>-21,58%</a:t>
                      </a:r>
                      <a:endParaRPr lang="es-ES" sz="10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effectLst/>
                        </a:rPr>
                        <a:t>-        14.609 € </a:t>
                      </a:r>
                      <a:endParaRPr lang="es-E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-15.502,94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-51,48%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99,79%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51,54%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21,43%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1384481099"/>
                  </a:ext>
                </a:extLst>
              </a:tr>
              <a:tr h="203900"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54240 - NOU TRES CORREDURIA DE SEGUROS S.L.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3560,27%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    9.193 €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 8.934 €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8.934 €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8.934 €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/0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                -   € 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0,00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/0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/0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>
                          <a:effectLst/>
                        </a:rPr>
                        <a:t>0,00%</a:t>
                      </a:r>
                      <a:endParaRPr lang="es-ES" sz="1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700" dirty="0">
                          <a:effectLst/>
                        </a:rPr>
                        <a:t>0,00%</a:t>
                      </a:r>
                      <a:endParaRPr lang="es-ES" sz="1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6440" marR="36440" marT="0" marB="0" anchor="b"/>
                </a:tc>
                <a:extLst>
                  <a:ext uri="{0D108BD9-81ED-4DB2-BD59-A6C34878D82A}">
                    <a16:rowId xmlns:a16="http://schemas.microsoft.com/office/drawing/2014/main" val="994110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522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2_TF55705232.potx" id="{48989EC3-9309-4897-8C0D-BDF2311BCEFB}" vid="{43797E30-B318-41B0-A673-A012DE2BDE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0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8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9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D40FD6A4AC9A24B90C98BBC9DFB5253" ma:contentTypeVersion="3" ma:contentTypeDescription="Crear nuevo documento." ma:contentTypeScope="" ma:versionID="53a7e42066496f46d740150c7c47543c">
  <xsd:schema xmlns:xsd="http://www.w3.org/2001/XMLSchema" xmlns:xs="http://www.w3.org/2001/XMLSchema" xmlns:p="http://schemas.microsoft.com/office/2006/metadata/properties" xmlns:ns3="d01ec951-89c8-43e7-ac5d-0706a7fdf609" targetNamespace="http://schemas.microsoft.com/office/2006/metadata/properties" ma:root="true" ma:fieldsID="c96a9729446261ebddf92e2c74759dbc" ns3:_="">
    <xsd:import namespace="d01ec951-89c8-43e7-ac5d-0706a7fdf6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ec951-89c8-43e7-ac5d-0706a7fdf6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C401DB-8B55-43A1-B5DB-1DB8DCB2D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ec951-89c8-43e7-ac5d-0706a7fdf6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documentManagement/types"/>
    <ds:schemaRef ds:uri="http://www.w3.org/XML/1998/namespace"/>
    <ds:schemaRef ds:uri="d01ec951-89c8-43e7-ac5d-0706a7fdf609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{992F47BB-E90A-4A0B-9D19-520B503D92E3}tf55705232_win32</Template>
  <TotalTime>1407</TotalTime>
  <Words>2995</Words>
  <Application>Microsoft Office PowerPoint</Application>
  <PresentationFormat>Panorámica</PresentationFormat>
  <Paragraphs>1456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Aptos</vt:lpstr>
      <vt:lpstr>Calibri</vt:lpstr>
      <vt:lpstr>Goudy Old Style</vt:lpstr>
      <vt:lpstr>Symbol</vt:lpstr>
      <vt:lpstr>Times New Roman</vt:lpstr>
      <vt:lpstr>Wingdings 2</vt:lpstr>
      <vt:lpstr>SlateVTI</vt:lpstr>
      <vt:lpstr>ASAMBLEA </vt:lpstr>
      <vt:lpstr>INDICE</vt:lpstr>
      <vt:lpstr>ALLIANZ SEGUROS </vt:lpstr>
      <vt:lpstr>PROYECCION CSA </vt:lpstr>
      <vt:lpstr>ESTADISTICAS GENERALI Dic24</vt:lpstr>
      <vt:lpstr>ESTADISTICAS GENERALI-on Nov24</vt:lpstr>
      <vt:lpstr>ESTADISTICA  Nov24 </vt:lpstr>
      <vt:lpstr>ESTADISTICA-1  Cierre ejercicio</vt:lpstr>
      <vt:lpstr>ESTADISTICA-2  </vt:lpstr>
      <vt:lpstr>ESTADISTICA-3</vt:lpstr>
      <vt:lpstr>ESTADISTICA ACUMULADA </vt:lpstr>
      <vt:lpstr>ESTADISTICA Nov 2024</vt:lpstr>
      <vt:lpstr>PROTOCOLOS 2025 Acuerdos / Relaciones Compañías</vt:lpstr>
      <vt:lpstr>29º CONVENCION PROFESIONAL 2025</vt:lpstr>
      <vt:lpstr>RUEGOS Y 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Lorem Ipsum</dc:title>
  <dc:creator>Gerard Bailo</dc:creator>
  <cp:lastModifiedBy>Jaume Bailo</cp:lastModifiedBy>
  <cp:revision>133</cp:revision>
  <cp:lastPrinted>2023-03-24T10:53:39Z</cp:lastPrinted>
  <dcterms:created xsi:type="dcterms:W3CDTF">2022-11-11T08:45:09Z</dcterms:created>
  <dcterms:modified xsi:type="dcterms:W3CDTF">2025-01-23T10:39:16Z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0x0101005D40FD6A4AC9A24B90C98BBC9DFB5253</vt:lpwstr>
  </property>
</Properties>
</file>